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3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5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8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7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198563-2463-4C78-B1E4-D2DA0FD4BFA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8570E-9A09-4253-8FAF-44885580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9A72-EFCF-4C3B-BA56-4E27AF448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i="1" dirty="0"/>
              <a:t>Informative Fund Size, Managerial Skill and Investor Rationality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by Min Zhu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70718-98F6-41EB-B89E-6EDEE5059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Speaker: Jian peng</a:t>
            </a:r>
          </a:p>
          <a:p>
            <a:r>
              <a:rPr lang="en-US" dirty="0"/>
              <a:t>Date:10/05/2017</a:t>
            </a:r>
          </a:p>
        </p:txBody>
      </p:sp>
    </p:spTree>
    <p:extLst>
      <p:ext uri="{BB962C8B-B14F-4D97-AF65-F5344CB8AC3E}">
        <p14:creationId xmlns:p14="http://schemas.microsoft.com/office/powerpoint/2010/main" val="322021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66A7-C1E1-4C8D-9DE3-B5BF1AFB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E2519-3F9A-45E9-B4A1-4F43C990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3.4 RD2 ( An Enhanced Recursive Demeaning Process)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10725-A2A0-42A9-87ED-FF673AFC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97" y="2529494"/>
            <a:ext cx="3686175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52247-7F35-4F45-8AFD-E6C748F2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80" y="3733192"/>
            <a:ext cx="5086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BD0C-AF6E-457E-A4BD-1438368D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Simulation(pros and cons)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AEFDA-2B38-4445-9956-20C89F5B6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51958"/>
            <a:ext cx="9097307" cy="461091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6F72A0-C8E0-4AD6-9464-44A65E9AD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7320-CD11-4EEB-9C43-2B28FFD4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Diseconomies of scale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21320-447C-4128-9942-B40937F1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635" y="1737360"/>
            <a:ext cx="7338046" cy="44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6EF5-163D-445C-8B8E-D26D9B09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651AB-5DB8-4F84-B08E-61E1B4167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59" y="2071789"/>
            <a:ext cx="2217230" cy="54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42883-D5C1-4A14-9CA2-29F8F91EC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77" y="2795528"/>
            <a:ext cx="3355367" cy="774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CFA03-4026-4776-B72A-A36FACC12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69" y="3570052"/>
            <a:ext cx="1662823" cy="63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83FA0-5C97-4913-B640-EB35118D3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69" y="4441447"/>
            <a:ext cx="3413732" cy="801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48988-E680-494A-A25D-FF127FA3D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100" y="1737360"/>
            <a:ext cx="6657975" cy="40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C1A2-3152-413F-A2EF-0AECA88B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719A03-B70B-49C6-A46C-6CD7C7708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450" y="760683"/>
            <a:ext cx="6324924" cy="47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9DA-21FA-45AB-BC5B-CB56391A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 rationality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EB5D-3F2A-4004-A495-00DD5FEC2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Cross-sectional investor rationality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7CC5C-2AE4-4946-B3A4-FC69C559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80" y="2578776"/>
            <a:ext cx="2057830" cy="419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F048F-406C-4DB6-9728-AD3656D9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80" y="3205151"/>
            <a:ext cx="2857500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1E542-AAEF-4CB7-883C-D717962E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977" y="1737360"/>
            <a:ext cx="5877635" cy="42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6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DFB8-1485-43B6-A1AD-D8FCB4DF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 rationality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93B4-E47A-4545-8387-709EEB16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Investor rationality over a fund's lifetime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F1A2F-D819-453A-8332-60DFAA60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76" y="2230690"/>
            <a:ext cx="58959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0904-B82A-4188-913F-BB0125AD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9F815-6655-4B4E-AE97-8E1555C54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Fund size has a negative impact on fund performance</a:t>
            </a:r>
          </a:p>
          <a:p>
            <a:r>
              <a:rPr lang="en-US" dirty="0"/>
              <a:t>2. Net Alpha is not a proper measure of skill. Instead, value added is.</a:t>
            </a:r>
          </a:p>
          <a:p>
            <a:r>
              <a:rPr lang="en-US" dirty="0"/>
              <a:t>3. Investors are </a:t>
            </a:r>
            <a:r>
              <a:rPr lang="en-US"/>
              <a:t>not naïve.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1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0E9E-C4F7-4D47-AFDC-DE85E82B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1413-D54A-4B2F-B18F-CEF037D57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Is there any significant impact of fund size on fund performance?</a:t>
            </a:r>
          </a:p>
          <a:p>
            <a:endParaRPr lang="en-US" dirty="0"/>
          </a:p>
          <a:p>
            <a:r>
              <a:rPr lang="en-US" dirty="0"/>
              <a:t>2. What is a proper measure of fund management skill?</a:t>
            </a:r>
          </a:p>
          <a:p>
            <a:endParaRPr lang="en-US" dirty="0"/>
          </a:p>
          <a:p>
            <a:r>
              <a:rPr lang="en-US" dirty="0"/>
              <a:t>3. Are investors rational or naïve ?</a:t>
            </a:r>
          </a:p>
        </p:txBody>
      </p:sp>
    </p:spTree>
    <p:extLst>
      <p:ext uri="{BB962C8B-B14F-4D97-AF65-F5344CB8AC3E}">
        <p14:creationId xmlns:p14="http://schemas.microsoft.com/office/powerpoint/2010/main" val="34919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EC07-18B0-44E7-8562-6C8E9518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5933"/>
            <a:ext cx="10058400" cy="1450757"/>
          </a:xfrm>
        </p:spPr>
        <p:txBody>
          <a:bodyPr/>
          <a:lstStyle/>
          <a:p>
            <a:r>
              <a:rPr lang="en-US" dirty="0"/>
              <a:t>Theoretical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A5B3-CD28-4A9F-9BD9-413866AA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Berk and Green's (2004) rational model of active management:</a:t>
            </a:r>
          </a:p>
          <a:p>
            <a:r>
              <a:rPr lang="en-US" dirty="0"/>
              <a:t>Net alpha directs capital flow and the key point to achieve equilibrium is decreasing returns to scale.</a:t>
            </a:r>
          </a:p>
          <a:p>
            <a:r>
              <a:rPr lang="en-US" dirty="0"/>
              <a:t>2. </a:t>
            </a:r>
            <a:r>
              <a:rPr lang="nl-NL" dirty="0"/>
              <a:t>Berk and van Binsbergen (2015; hereafter “BvB") : Value Added Measure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266D6-206B-4719-B52A-F9F47541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99" y="3570760"/>
            <a:ext cx="2867025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FD4D4-ACC5-464A-98FF-A749360E5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99" y="4346561"/>
            <a:ext cx="3651009" cy="10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618B-3AA3-486E-9B3E-A874955A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7722-171E-4C0A-A66C-193D0A51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Berk and van Binsbergen: </a:t>
            </a:r>
            <a:r>
              <a:rPr lang="en-US" dirty="0"/>
              <a:t>realized value added is a consistent estimate of the maximized value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AF7F2-540D-448C-953F-D2D5BC26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48" y="2147583"/>
            <a:ext cx="5174001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3C121-E789-4890-9D75-AD17471C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3014763"/>
            <a:ext cx="6833883" cy="993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9641D-8E59-4669-B761-FEC41910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010" y="4007795"/>
            <a:ext cx="3724275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135B0-494F-4F06-BFAA-755C9041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060" y="4776774"/>
            <a:ext cx="30099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9A766-AAD2-4B82-BE18-CD79B4168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569" y="4557935"/>
            <a:ext cx="2858672" cy="13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A269-06BE-40F2-B62F-CBD5254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E77A-7901-4C7B-B6CF-FEEF1EBD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OLS Approach &amp; Endogeneity </a:t>
            </a:r>
          </a:p>
          <a:p>
            <a:r>
              <a:rPr lang="en-US" dirty="0"/>
              <a:t>Chen, Hong, Huang, and </a:t>
            </a:r>
            <a:r>
              <a:rPr lang="en-US" dirty="0" err="1"/>
              <a:t>Kubik</a:t>
            </a:r>
            <a:r>
              <a:rPr lang="en-US" dirty="0"/>
              <a:t> (2004):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F6234-0684-40A1-84CA-56B35139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98" y="2727876"/>
            <a:ext cx="2712955" cy="777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F7E33-9696-4F02-8C6B-F6EB70DD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86" y="3613557"/>
            <a:ext cx="3990975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AF446-656D-45C2-AF94-354B202F4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014" y="4898488"/>
            <a:ext cx="1800225" cy="58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2AFB2-0806-40FD-9082-D94042419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830" y="2646769"/>
            <a:ext cx="60388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495B-B008-49F9-BB35-8FD31C64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941F-8584-4D6B-9442-891AA33D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Fixed Effects &amp; contemporaneous correlation</a:t>
            </a:r>
          </a:p>
          <a:p>
            <a:r>
              <a:rPr lang="en-US" dirty="0"/>
              <a:t>Pastor, Stambaugh, and Taylor (2015):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 size increases automatically after an unexpected increase a higher return:</a:t>
            </a:r>
          </a:p>
          <a:p>
            <a:r>
              <a:rPr lang="en-US" dirty="0"/>
              <a:t>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17D23-0658-4FEE-9FAB-79111F64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16" y="3108932"/>
            <a:ext cx="3307367" cy="640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46796-A2B7-44D6-9DF7-D9938A74F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16" y="4765470"/>
            <a:ext cx="2532416" cy="49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62E6-6DC5-4316-829A-B5D42B40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7768-ACEA-4CC4-8627-CBC84C2B0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3.1  RD1 ( Recursive Demeaning Process 1)</a:t>
            </a:r>
          </a:p>
          <a:p>
            <a:r>
              <a:rPr lang="en-US" dirty="0"/>
              <a:t>Pastor, Stambaugh, and Taylor (2015):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617A5-336D-453B-AC2E-4CDBC30F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9" y="2598392"/>
            <a:ext cx="4623070" cy="2518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E66FB-8090-4FA7-A480-F0971F98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95" y="5111765"/>
            <a:ext cx="2905125" cy="569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88FAC-C0A1-4A60-A0B4-A2B96EC3E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08" y="2598392"/>
            <a:ext cx="4246631" cy="893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F4882-E206-42F2-B5F5-21B45762E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408" y="3972709"/>
            <a:ext cx="4832460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3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0B7A-32D0-498D-A7B9-FFEB567F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03D9-71F2-4122-BD0E-84770068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3.2 Issue with RD1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29EF5-38B9-44CA-836D-77569C7A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" y="2441357"/>
            <a:ext cx="3562269" cy="1235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1F75F-FAA9-4C40-93BD-C5FCA176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18" y="3570957"/>
            <a:ext cx="2677396" cy="1455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4A5B4-3600-46C4-98B1-8EECE1701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634" y="4241260"/>
            <a:ext cx="4435224" cy="649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87C10-D274-40A9-92F6-4ACA01648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91" y="2024698"/>
            <a:ext cx="2301439" cy="403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67A4A-8A5B-4D4D-8F3F-9DD62F7AA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549" y="2524375"/>
            <a:ext cx="6993296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0BD37B-A8D2-48ED-A333-3005B019F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388" y="3437678"/>
            <a:ext cx="740030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8847-E3E4-4A4C-9227-D0380972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Level Returns to Scale(cont’d)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0E82-6092-4790-BA23-6F2076791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3.3 Intuition of Zero Intercept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717DD-E806-4249-80A9-7E813F21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42" y="2188723"/>
            <a:ext cx="8064229" cy="4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45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316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Informative Fund Size, Managerial Skill and Investor Rationality   by Min Zhu</vt:lpstr>
      <vt:lpstr>Three Topics:</vt:lpstr>
      <vt:lpstr>Theoretical Framework </vt:lpstr>
      <vt:lpstr>Theoretical Framework (cont’d)</vt:lpstr>
      <vt:lpstr>Fund Level Returns to Scale</vt:lpstr>
      <vt:lpstr>Fund Level Returns to Scale(cont’d)</vt:lpstr>
      <vt:lpstr>Fund Level Returns to Scale(cont’d)</vt:lpstr>
      <vt:lpstr>Fund Level Returns to Scale(cont’d)</vt:lpstr>
      <vt:lpstr>Fund Level Returns to Scale(cont’d)</vt:lpstr>
      <vt:lpstr>Fund Level Returns to Scale(cont’d)</vt:lpstr>
      <vt:lpstr>Simulation(pros and cons)</vt:lpstr>
      <vt:lpstr>Diseconomies of scale</vt:lpstr>
      <vt:lpstr>Value Added</vt:lpstr>
      <vt:lpstr>PowerPoint Presentation</vt:lpstr>
      <vt:lpstr>Investor rationality</vt:lpstr>
      <vt:lpstr>Investor rationality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Fund Size, Managerial Skill and Investor Rationality   by Min Zhu</dc:title>
  <dc:creator>jian peng</dc:creator>
  <cp:lastModifiedBy>jian peng</cp:lastModifiedBy>
  <cp:revision>13</cp:revision>
  <dcterms:created xsi:type="dcterms:W3CDTF">2017-10-05T16:12:54Z</dcterms:created>
  <dcterms:modified xsi:type="dcterms:W3CDTF">2017-10-05T18:09:31Z</dcterms:modified>
</cp:coreProperties>
</file>